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74" r:id="rId2"/>
    <p:sldId id="269" r:id="rId3"/>
    <p:sldId id="270" r:id="rId4"/>
    <p:sldId id="283" r:id="rId5"/>
    <p:sldId id="284" r:id="rId6"/>
    <p:sldId id="285" r:id="rId7"/>
    <p:sldId id="275" r:id="rId8"/>
    <p:sldId id="277" r:id="rId9"/>
    <p:sldId id="276" r:id="rId10"/>
    <p:sldId id="288" r:id="rId11"/>
    <p:sldId id="278" r:id="rId12"/>
    <p:sldId id="279" r:id="rId13"/>
    <p:sldId id="273" r:id="rId14"/>
    <p:sldId id="286" r:id="rId15"/>
    <p:sldId id="287" r:id="rId16"/>
    <p:sldId id="280" r:id="rId17"/>
    <p:sldId id="281" r:id="rId18"/>
    <p:sldId id="282" r:id="rId19"/>
    <p:sldId id="271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11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jpeg>
</file>

<file path=ppt/media/image9.png>
</file>

<file path=ppt/media/media1.wav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9528A-9E10-4970-82BD-72BCEF7F7F55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AA6FE-B0B6-4946-9126-AC0639253A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93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4E55C51B-CC75-8687-3C20-987CB335E8F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wrap="square" lIns="90000" tIns="46800" rIns="90000" bIns="46800" anchor="b" anchorCtr="0">
            <a:noAutofit/>
          </a:bodyPr>
          <a:lstStyle/>
          <a:p>
            <a:pPr lvl="0"/>
            <a:fld id="{35CC66BB-83C7-4E80-B035-989AF603A3B3}" type="slidenum">
              <a:t>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664349-1788-C57F-3471-8D6FABA42AE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3BD43E-0B09-DC2B-D11B-3835E11B662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357C782-F2E4-0D63-D59A-8A915D38EC0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wrap="square" lIns="90000" tIns="46800" rIns="90000" bIns="46800" anchor="b" anchorCtr="0">
            <a:noAutofit/>
          </a:bodyPr>
          <a:lstStyle/>
          <a:p>
            <a:pPr lvl="0"/>
            <a:fld id="{84A2BD01-FC8E-46AC-8B75-9BD19CC8F1BE}" type="slidenum">
              <a:t>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AF77B5-D833-A064-D3C9-131DCABBF7E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EB6EFB-94FB-F46D-93A8-38CF058963F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EA8B5B4F-F12E-38F9-7C7E-10F5C28D7E2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wrap="square" lIns="90000" tIns="46800" rIns="90000" bIns="46800" anchor="b" anchorCtr="0">
            <a:noAutofit/>
          </a:bodyPr>
          <a:lstStyle/>
          <a:p>
            <a:pPr lvl="0"/>
            <a:fld id="{965375FE-A6FF-4057-995C-41C5C970AA92}" type="slidenum">
              <a:t>19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958D89-C054-8FE7-1F45-94676C916A9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97C582-C5E4-3D98-7AF5-7E5168473C2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8759"/>
          </a:xfrm>
        </p:spPr>
        <p:txBody>
          <a:bodyPr vert="horz"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5DAE6-3B44-7D85-31F4-72202C1B5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D81A19-54EB-077E-647E-4AD45A4D6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7D36A-6A43-4846-D2DE-AA1905EEE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E6D42-6777-6F81-B2ED-A7037E8F1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D0129-B7AB-C656-F4E0-E89CEFD57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367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A880A-47A8-FAC4-EBDE-969C62DE0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FFD288-9B42-1C3C-5746-1875F5B1E5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E6828-A298-11AD-C3B3-0CE2C6C67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EE90A-A160-87F7-907F-7108E44C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7C674-FC1B-2B27-3A4D-F2401305C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779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B37FA7-AC9A-AEB3-6A13-EFC57CBC7A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43BA68-EC53-0701-AE1A-13276023F6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87F08-AD79-B65D-BFA1-92C90CC0E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5F4F8-2450-A5F0-DA95-8E0711040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B3E91-4ACF-D235-7261-70018B0A8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25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04A52-A18F-7B87-1578-ED0AA9780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E72E9-66B9-1885-E409-FF9A57CDB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78CF0-5CBA-5C99-F518-A56C2092B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1B3DA-25BF-315C-DE76-B7F75F58D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74B93-6FF2-6501-21DC-374560EBF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225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34E2F-5874-C1C9-4C46-4A686DA3E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4D798-F4E2-E9DA-5159-68A81ABE2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D9046-CCEE-FF5A-60D8-3752DCC1D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0F150-84A2-246E-CCA6-BB02D8DF3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0830C-EC9E-4C78-4B65-83C9A0E21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36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57059-2086-721F-F842-BB79C513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BA911-599E-011C-0933-4932A89103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078D71-18DC-92DF-0A43-E80AA1342C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7DB221-C462-95C6-089B-867671A8C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16EB4-E81B-FECA-7516-1B44CE18A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4F800F-D624-56E9-18B9-BE1ADAF16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90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E9CB0-F0A8-C4CC-E4D3-010199DC8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A192FD-F6EA-A8A8-E16A-837249CE7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FA2BAD-DA5C-EC0C-5BFF-B004BD67E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F30CD7-7B18-B53B-B290-6E15A8A89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397A7-C413-9A91-0456-A0643B9FB6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E54ED9-9456-2841-B8A3-3525F456B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74117A-68DB-025F-A09D-7B2BFE640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90E98A-0F5B-F40E-B2D4-32F96330B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523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3C2C1-DAC9-CB99-9A5C-572561DBB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67CFB6-210F-BCB3-4910-A3DE79E1F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22AF0-56FE-D968-0877-BD9CA197B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32C26-60AC-26B2-9FBD-41166C772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904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664589-50F3-228E-E85E-89FEFBAB4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C24DED-BDEE-F7C0-1B4E-065AC855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77CA81-8B79-1B4B-A4B7-A47B1473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900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B32AB-D14C-58C1-F5B4-89067EEF9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947F7-B42C-5ED9-34E2-D93206DB5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30809-7F3B-299E-5AE7-1D00F4E381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918997-DE53-F5DC-8245-8D9C6652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86545-D52E-7D33-834C-F90D3B818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1742A-6C12-743A-4BF4-45EA5835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51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ADA3-285D-87CF-54F2-017FBC732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ABED33-1AB5-A61E-F578-48D8BEBE79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E48D1A-693B-9400-C0D8-1733D7C217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AFAF59-4C63-4088-34E8-AF2CF7E70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E3885E-5577-BB0C-E1C2-58ED40F65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E5966-5EFB-EA76-55A1-013C9BD86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021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C757E0-F876-DA21-C3ED-A1ECFBA8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0697C-AC48-72AF-FD62-A5DB9CCD8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C0D4E-BBD9-AB8E-34C2-9EF92792D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9F5AAA-F8BE-400B-823E-9C8A83947454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945FB-45DF-F458-A0B1-2171C3A8F9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5FB29-D380-BD06-DA49-E66340E7AF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F3B45E-444D-4E1E-9000-17D61C27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23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media" Target="../media/media6.m4a"/><Relationship Id="rId3" Type="http://schemas.openxmlformats.org/officeDocument/2006/relationships/audio" Target="NULL" TargetMode="External"/><Relationship Id="rId7" Type="http://schemas.openxmlformats.org/officeDocument/2006/relationships/audio" Target="../media/media5.m4a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microsoft.com/office/2007/relationships/media" Target="../media/media5.m4a"/><Relationship Id="rId11" Type="http://schemas.openxmlformats.org/officeDocument/2006/relationships/image" Target="../media/image7.png"/><Relationship Id="rId5" Type="http://schemas.microsoft.com/office/2007/relationships/media" Target="../media/media4.m4a"/><Relationship Id="rId10" Type="http://schemas.openxmlformats.org/officeDocument/2006/relationships/image" Target="../media/image8.jpeg"/><Relationship Id="rId4" Type="http://schemas.microsoft.com/office/2007/relationships/media" Target="../media/media3.m4a"/><Relationship Id="rId9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stro.rug.nl/software/kapteyn-beta/_downloads/attitude.pdf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23426570_Why_and_How_to_Avoid_the_Flipped_Quaternion_Multiplication_-_Shorter_and_Less_Formal_Version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uler%27s_rotation_theorem" TargetMode="External"/><Relationship Id="rId7" Type="http://schemas.openxmlformats.org/officeDocument/2006/relationships/hyperlink" Target="https://www.researchgate.net/publication/323426570_Why_and_How_to_Avoid_the_Flipped_Quaternion_Multiplication_-_Shorter_and_Less_Formal_Version" TargetMode="External"/><Relationship Id="rId2" Type="http://schemas.openxmlformats.org/officeDocument/2006/relationships/hyperlink" Target="http://www.opengl-tutorial.org/intermediate-tutorials/tutorial-17-quaternion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iri.upc.edu/people/jsola/JoanSola/objectes/notes/kinematics.pdf" TargetMode="External"/><Relationship Id="rId5" Type="http://schemas.openxmlformats.org/officeDocument/2006/relationships/hyperlink" Target="https://fzheng.me/2017/11/12/quaternion_conventions_en/" TargetMode="External"/><Relationship Id="rId4" Type="http://schemas.openxmlformats.org/officeDocument/2006/relationships/hyperlink" Target="https://www.astro.rug.nl/software/kapteyn-beta/_downloads/attitude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C7552-548D-1AC4-08C4-5BDA7436C2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Attitude Representations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1374E1-E581-FD12-DB48-CEE515BA33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Quick &amp; Dirty for use in software</a:t>
            </a:r>
          </a:p>
        </p:txBody>
      </p:sp>
    </p:spTree>
    <p:extLst>
      <p:ext uri="{BB962C8B-B14F-4D97-AF65-F5344CB8AC3E}">
        <p14:creationId xmlns:p14="http://schemas.microsoft.com/office/powerpoint/2010/main" val="329817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A51EB-041D-D458-76C1-076F00F0E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Euler Theorem in German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367444-848A-E20C-0745-833255BBC817}"/>
              </a:ext>
            </a:extLst>
          </p:cNvPr>
          <p:cNvSpPr txBox="1"/>
          <p:nvPr/>
        </p:nvSpPr>
        <p:spPr>
          <a:xfrm>
            <a:off x="838200" y="23196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i="1" dirty="0"/>
              <a:t>Egal wie sich die Kugel um ihren Mittelpunkt dreht, ihr kann immer ein Durchmesser zugeordnet werden, dessen Richtung in der Translationslage mit der Ausgangslage übereinstimmt.</a:t>
            </a:r>
            <a:endParaRPr lang="en-US" i="1" dirty="0"/>
          </a:p>
        </p:txBody>
      </p:sp>
      <p:pic>
        <p:nvPicPr>
          <p:cNvPr id="1026" name="Picture 2" descr="The 'Pickelhaube' - A Brief History of WW1 Germany's Iconic Spiked ...">
            <a:extLst>
              <a:ext uri="{FF2B5EF4-FFF2-40B4-BE49-F238E27FC236}">
                <a16:creationId xmlns:a16="http://schemas.microsoft.com/office/drawing/2014/main" id="{AC08F813-D81C-794A-90F5-335C1B091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5513" y="2319635"/>
            <a:ext cx="3640137" cy="4094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erman euler">
            <a:hlinkClick r:id="" action="ppaction://media"/>
            <a:extLst>
              <a:ext uri="{FF2B5EF4-FFF2-40B4-BE49-F238E27FC236}">
                <a16:creationId xmlns:a16="http://schemas.microsoft.com/office/drawing/2014/main" id="{B15CDE22-668E-B179-F7A0-F32598FF29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169810" y="3295054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8C7E10-B970-9F05-A18A-686059E43D9A}"/>
              </a:ext>
            </a:extLst>
          </p:cNvPr>
          <p:cNvSpPr txBox="1"/>
          <p:nvPr/>
        </p:nvSpPr>
        <p:spPr>
          <a:xfrm>
            <a:off x="676275" y="5238750"/>
            <a:ext cx="1002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Butterfly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19609-7A5B-35F4-AE00-EBF290CD1B0E}"/>
              </a:ext>
            </a:extLst>
          </p:cNvPr>
          <p:cNvSpPr txBox="1"/>
          <p:nvPr/>
        </p:nvSpPr>
        <p:spPr>
          <a:xfrm>
            <a:off x="2618092" y="4576286"/>
            <a:ext cx="933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Papillon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52B1F2-0088-7786-A80F-1FD0E64454E2}"/>
              </a:ext>
            </a:extLst>
          </p:cNvPr>
          <p:cNvSpPr txBox="1"/>
          <p:nvPr/>
        </p:nvSpPr>
        <p:spPr>
          <a:xfrm>
            <a:off x="2618092" y="4945618"/>
            <a:ext cx="8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Farfalla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6A0F72-40CF-FA5F-F249-BB079DB3DABF}"/>
              </a:ext>
            </a:extLst>
          </p:cNvPr>
          <p:cNvSpPr txBox="1"/>
          <p:nvPr/>
        </p:nvSpPr>
        <p:spPr>
          <a:xfrm>
            <a:off x="2618093" y="5314950"/>
            <a:ext cx="856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Fluture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F510E6-DB87-AA63-7A4D-BB8379D14AB6}"/>
              </a:ext>
            </a:extLst>
          </p:cNvPr>
          <p:cNvSpPr txBox="1"/>
          <p:nvPr/>
        </p:nvSpPr>
        <p:spPr>
          <a:xfrm>
            <a:off x="2618093" y="5741253"/>
            <a:ext cx="1488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Schmetterling</a:t>
            </a:r>
            <a:endParaRPr lang="en-US" dirty="0"/>
          </a:p>
        </p:txBody>
      </p:sp>
      <p:pic>
        <p:nvPicPr>
          <p:cNvPr id="13" name="french butterfly">
            <a:hlinkClick r:id="" action="ppaction://media"/>
            <a:extLst>
              <a:ext uri="{FF2B5EF4-FFF2-40B4-BE49-F238E27FC236}">
                <a16:creationId xmlns:a16="http://schemas.microsoft.com/office/drawing/2014/main" id="{6D602381-99F8-C3F8-FE57-0762CAC0544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end="887.4111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663946" y="4654630"/>
            <a:ext cx="304800" cy="304800"/>
          </a:xfrm>
          <a:prstGeom prst="rect">
            <a:avLst/>
          </a:prstGeom>
        </p:spPr>
      </p:pic>
      <p:pic>
        <p:nvPicPr>
          <p:cNvPr id="14" name="italian butterfly">
            <a:hlinkClick r:id="" action="ppaction://media"/>
            <a:extLst>
              <a:ext uri="{FF2B5EF4-FFF2-40B4-BE49-F238E27FC236}">
                <a16:creationId xmlns:a16="http://schemas.microsoft.com/office/drawing/2014/main" id="{B58D4B68-B433-E680-CB33-0BE73EB8DA1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5">
                  <p14:trim end="1889.3555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638163" y="5054167"/>
            <a:ext cx="330583" cy="330583"/>
          </a:xfrm>
          <a:prstGeom prst="rect">
            <a:avLst/>
          </a:prstGeom>
        </p:spPr>
      </p:pic>
      <p:pic>
        <p:nvPicPr>
          <p:cNvPr id="15" name="german butterfly">
            <a:hlinkClick r:id="" action="ppaction://media"/>
            <a:extLst>
              <a:ext uri="{FF2B5EF4-FFF2-40B4-BE49-F238E27FC236}">
                <a16:creationId xmlns:a16="http://schemas.microsoft.com/office/drawing/2014/main" id="{AE3226D4-594C-F708-4204-74215B3FB607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229101" y="5824835"/>
            <a:ext cx="304800" cy="304800"/>
          </a:xfrm>
          <a:prstGeom prst="rect">
            <a:avLst/>
          </a:prstGeom>
        </p:spPr>
      </p:pic>
      <p:pic>
        <p:nvPicPr>
          <p:cNvPr id="16" name="rumanian butterfly">
            <a:hlinkClick r:id="" action="ppaction://media"/>
            <a:extLst>
              <a:ext uri="{FF2B5EF4-FFF2-40B4-BE49-F238E27FC236}">
                <a16:creationId xmlns:a16="http://schemas.microsoft.com/office/drawing/2014/main" id="{97B4F643-B328-40A5-F855-3873DAB1F2A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8">
                  <p14:trim st="869" end="1520.5555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663946" y="5391552"/>
            <a:ext cx="304800" cy="30480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38EC9AB-9339-D6C7-825C-D9AFE5F45F3A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1679114" y="4760952"/>
            <a:ext cx="938978" cy="6624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37AFB9C-B005-0186-64FC-35ED5133438E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1679114" y="5130284"/>
            <a:ext cx="938978" cy="2931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660450B-1037-01AF-9C79-5ACD52124CC7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>
            <a:off x="1679114" y="5423416"/>
            <a:ext cx="938979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3DE5088-C22E-E2F2-5C23-FE587F4B97D8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>
            <a:off x="1679114" y="5423416"/>
            <a:ext cx="938979" cy="5025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162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7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5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47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90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20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C7BCE-2B9E-42D8-AF3D-D6A5926DF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Direction Cosine Matrix (DCM)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478B7-B80E-476C-39C8-B7502BE3D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141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6EECD-FCDA-2430-9818-2B244E0F2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Quaternions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27C28-6464-6794-CF2B-4C603C6CE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869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B22AB-E16C-C2A2-5038-53AB77736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quaternion looks like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86DA8CF-FC77-1C60-5418-E9F98D3C94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437" y="2282031"/>
            <a:ext cx="2905125" cy="3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26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19DDCC9-6290-61D8-905D-D05F4D0CC5E6}"/>
              </a:ext>
            </a:extLst>
          </p:cNvPr>
          <p:cNvSpPr/>
          <p:nvPr/>
        </p:nvSpPr>
        <p:spPr>
          <a:xfrm>
            <a:off x="581135" y="1767843"/>
            <a:ext cx="3905028" cy="28136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E1E256-512B-2F48-BD1D-A52DB0808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Quaternion Notation Issues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4BB394-7E97-FC16-BA86-BF68635BEA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697" y="1853568"/>
            <a:ext cx="3561905" cy="258095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713E08-D6EE-9762-2909-B82C1BAECC9D}"/>
              </a:ext>
            </a:extLst>
          </p:cNvPr>
          <p:cNvSpPr txBox="1"/>
          <p:nvPr/>
        </p:nvSpPr>
        <p:spPr>
          <a:xfrm>
            <a:off x="323850" y="4667250"/>
            <a:ext cx="48045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Excerpt from </a:t>
            </a:r>
            <a:r>
              <a:rPr lang="en-US" sz="1000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https://www.astro.rug.nl/software/kapteyn-beta/_downloads/attitude.pdf</a:t>
            </a:r>
            <a:endParaRPr lang="en-US" sz="1000" dirty="0">
              <a:solidFill>
                <a:schemeClr val="accent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3FF2BD7-3647-67C1-00B4-E9F6993E2ADC}"/>
              </a:ext>
            </a:extLst>
          </p:cNvPr>
          <p:cNvCxnSpPr>
            <a:cxnSpLocks/>
          </p:cNvCxnSpPr>
          <p:nvPr/>
        </p:nvCxnSpPr>
        <p:spPr>
          <a:xfrm flipH="1">
            <a:off x="3286125" y="2071103"/>
            <a:ext cx="500007" cy="466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8AA7A3-18DC-72F9-A4CC-5A71EBAA89FC}"/>
                  </a:ext>
                </a:extLst>
              </p:cNvPr>
              <p:cNvSpPr txBox="1"/>
              <p:nvPr/>
            </p:nvSpPr>
            <p:spPr>
              <a:xfrm>
                <a:off x="6475651" y="1690688"/>
                <a:ext cx="2832827" cy="11432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To eliminate ambiguity we represent a quaternion:</a:t>
                </a:r>
              </a:p>
              <a:p>
                <a:endParaRPr lang="en-US" sz="1000" dirty="0"/>
              </a:p>
              <a:p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sz="1200" dirty="0"/>
                  <a:t>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2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sz="1200" dirty="0"/>
                  <a:t>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2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[0]</m:t>
                              </m:r>
                            </m:e>
                          </m:mr>
                          <m:m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e>
                          </m:mr>
                          <m:m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[2]</m:t>
                              </m:r>
                            </m:e>
                          </m:mr>
                          <m:m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[3]</m:t>
                              </m:r>
                            </m:e>
                          </m:mr>
                        </m:m>
                      </m:e>
                    </m:d>
                    <m:r>
                      <a:rPr lang="en-US" sz="1200" b="0" i="0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["/>
                        <m:endChr m:val="]"/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func>
                                <m:func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  <m:brk m:alnAt="7"/>
                                    </m:rPr>
                                    <a:rPr lang="en-US" sz="1200" b="0" i="0" smtClean="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f>
                                    <m:fPr>
                                      <m:ctrlPr>
                                        <a:rPr lang="en-US" sz="1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𝜙</m:t>
                                      </m:r>
                                    </m:num>
                                    <m:den>
                                      <m:r>
                                        <a:rPr lang="en-US" sz="12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acc>
                                    <m:accPr>
                                      <m:chr m:val="̂"/>
                                      <m:ctrlPr>
                                        <a:rPr lang="en-US" sz="1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2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acc>
                                </m:e>
                              </m:func>
                            </m:e>
                          </m:mr>
                          <m:mr>
                            <m:e>
                              <m:func>
                                <m:funcPr>
                                  <m:ctrlPr>
                                    <a:rPr lang="en-US" sz="1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200" b="0" i="0" smtClean="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f>
                                    <m:fPr>
                                      <m:ctrlPr>
                                        <a:rPr lang="en-US" sz="1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2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𝜙</m:t>
                                      </m:r>
                                    </m:num>
                                    <m:den>
                                      <m:r>
                                        <a:rPr lang="en-US" sz="12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func>
                            </m:e>
                          </m:mr>
                        </m:m>
                      </m:e>
                    </m:d>
                  </m:oMath>
                </a14:m>
                <a:endParaRPr lang="en-US" sz="12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8AA7A3-18DC-72F9-A4CC-5A71EBAA89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5651" y="1690688"/>
                <a:ext cx="2832827" cy="114326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87E9E47B-8165-DCD4-8D9F-D26D05AECC3C}"/>
              </a:ext>
            </a:extLst>
          </p:cNvPr>
          <p:cNvSpPr txBox="1"/>
          <p:nvPr/>
        </p:nvSpPr>
        <p:spPr>
          <a:xfrm>
            <a:off x="3442216" y="1846878"/>
            <a:ext cx="84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Scalar part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17A1D7-6A89-1681-C2BC-C519B21F5DE4}"/>
                  </a:ext>
                </a:extLst>
              </p:cNvPr>
              <p:cNvSpPr txBox="1"/>
              <p:nvPr/>
            </p:nvSpPr>
            <p:spPr>
              <a:xfrm>
                <a:off x="6987777" y="3314869"/>
                <a:ext cx="1839030" cy="3087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Pre>
                      <m:sPre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PrePr>
                      <m:sub/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sup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</m:e>
                    </m:sPre>
                    <m:sPre>
                      <m:sPre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PrePr>
                      <m:sub/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e>
                    </m:sPre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⨂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Pre>
                      <m:sPre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PrePr>
                      <m:sub/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p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e>
                    </m:sPre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17A1D7-6A89-1681-C2BC-C519B21F5D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7777" y="3314869"/>
                <a:ext cx="1839030" cy="308739"/>
              </a:xfrm>
              <a:prstGeom prst="rect">
                <a:avLst/>
              </a:prstGeom>
              <a:blipFill>
                <a:blip r:embed="rId5"/>
                <a:stretch>
                  <a:fillRect r="-1987" b="-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F6E17844-9EE5-9D3D-9C7F-613C8A2367D3}"/>
              </a:ext>
            </a:extLst>
          </p:cNvPr>
          <p:cNvSpPr txBox="1"/>
          <p:nvPr/>
        </p:nvSpPr>
        <p:spPr>
          <a:xfrm>
            <a:off x="6518130" y="3684397"/>
            <a:ext cx="27478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My notation (and JPL, 42’s) mimics DCM notation</a:t>
            </a:r>
            <a:endParaRPr lang="en-US" sz="10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9DE98E5-A861-02C5-C641-FFE997AA4920}"/>
                  </a:ext>
                </a:extLst>
              </p:cNvPr>
              <p:cNvSpPr txBox="1"/>
              <p:nvPr/>
            </p:nvSpPr>
            <p:spPr>
              <a:xfrm>
                <a:off x="6987777" y="4472326"/>
                <a:ext cx="1786130" cy="3087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Pre>
                        <m:sPre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PrePr>
                        <m:sub/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sup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</m:e>
                      </m:sPre>
                      <m:sPre>
                        <m:sPre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PrePr>
                        <m:sub/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</m:e>
                      </m:sPre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⨂</m:t>
                      </m:r>
                      <m:sPre>
                        <m:sPre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PrePr>
                        <m:sub/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sub>
                          </m:sSub>
                        </m:e>
                      </m:sPre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9DE98E5-A861-02C5-C641-FFE997AA49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7777" y="4472326"/>
                <a:ext cx="1786130" cy="308739"/>
              </a:xfrm>
              <a:prstGeom prst="rect">
                <a:avLst/>
              </a:prstGeom>
              <a:blipFill>
                <a:blip r:embed="rId6"/>
                <a:stretch>
                  <a:fillRect r="-1024" b="-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2F025F42-E8B9-5B74-8EB8-874BDC36F20C}"/>
              </a:ext>
            </a:extLst>
          </p:cNvPr>
          <p:cNvSpPr txBox="1"/>
          <p:nvPr/>
        </p:nvSpPr>
        <p:spPr>
          <a:xfrm>
            <a:off x="7225053" y="4867457"/>
            <a:ext cx="13115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Hamiltonian Notation</a:t>
            </a:r>
            <a:endParaRPr lang="en-US" sz="1000" dirty="0">
              <a:solidFill>
                <a:schemeClr val="accent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C51469-A165-380D-02B9-76A812B743A5}"/>
              </a:ext>
            </a:extLst>
          </p:cNvPr>
          <p:cNvSpPr txBox="1"/>
          <p:nvPr/>
        </p:nvSpPr>
        <p:spPr>
          <a:xfrm>
            <a:off x="838200" y="5829300"/>
            <a:ext cx="620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Processing Might Used Conventions that differ from GNC!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72C5745-546B-A14F-18FF-76B36D9214BD}"/>
              </a:ext>
            </a:extLst>
          </p:cNvPr>
          <p:cNvCxnSpPr>
            <a:cxnSpLocks/>
          </p:cNvCxnSpPr>
          <p:nvPr/>
        </p:nvCxnSpPr>
        <p:spPr>
          <a:xfrm flipH="1">
            <a:off x="8828597" y="2071103"/>
            <a:ext cx="500007" cy="466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B3690F6-BA2C-430C-BD01-B003CF25B875}"/>
              </a:ext>
            </a:extLst>
          </p:cNvPr>
          <p:cNvSpPr txBox="1"/>
          <p:nvPr/>
        </p:nvSpPr>
        <p:spPr>
          <a:xfrm>
            <a:off x="8984688" y="1846878"/>
            <a:ext cx="84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Scalar part</a:t>
            </a:r>
          </a:p>
        </p:txBody>
      </p:sp>
    </p:spTree>
    <p:extLst>
      <p:ext uri="{BB962C8B-B14F-4D97-AF65-F5344CB8AC3E}">
        <p14:creationId xmlns:p14="http://schemas.microsoft.com/office/powerpoint/2010/main" val="1027835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2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16A1E5-C0B7-BBBB-455A-C9E7BEC3F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3425" y="202737"/>
            <a:ext cx="4779866" cy="607152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FBD594-A956-F5CB-FAFB-BBFEA4D21C7E}"/>
              </a:ext>
            </a:extLst>
          </p:cNvPr>
          <p:cNvSpPr txBox="1"/>
          <p:nvPr/>
        </p:nvSpPr>
        <p:spPr>
          <a:xfrm>
            <a:off x="5513291" y="1224260"/>
            <a:ext cx="47798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https://www.researchgate.net/publication/323426570_Why_and_How_to_Avoid_the_Flipped_Quaternion_Multiplication_-_Shorter_and_Less_Formal_Version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727057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55C1D-8215-6504-B022-5F39CCC80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DCM’s &amp; Quaternions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92C5D-8C2F-1DAD-6EF2-52F25E3D1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04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5A541-BECC-10F1-A717-1815DDEDF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Matlab</a:t>
            </a:r>
            <a:r>
              <a:rPr lang="en-US" dirty="0"/>
              <a:t> Interlude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304EC-98A7-E36E-198C-152F115CC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845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9A65F-1942-A4CA-BD82-43B1A7A2C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Rotations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21D89-8C28-88FD-94F6-E49C90138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409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AF483448-2C0C-E921-3AEA-ED5996E15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/>
              <a:t>42: A General-Purpose Multi-body,</a:t>
            </a:r>
          </a:p>
          <a:p>
            <a:pPr lvl="0"/>
            <a:r>
              <a:rPr lang="en-US"/>
              <a:t>Multi-spacecraft Simulation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41A8129-6477-DE70-02E3-417C9C9E3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E0CDD09-66C7-437E-BFEC-D91A1DC25DF7}" type="slidenum">
              <a:t>19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681ADD-C3C2-407D-3EBD-2DB74201472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209799" y="607320"/>
            <a:ext cx="7772400" cy="1146960"/>
          </a:xfrm>
        </p:spPr>
        <p:txBody>
          <a:bodyPr vert="horz"/>
          <a:lstStyle/>
          <a:p>
            <a:pPr lvl="0"/>
            <a:r>
              <a:rPr lang="en-US"/>
              <a:t>Notation for Quaternions, DCMs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A4A0C-C1F4-73E8-0461-1EDD8059351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209799" y="1693080"/>
            <a:ext cx="7772400" cy="4526280"/>
          </a:xfrm>
        </p:spPr>
        <p:txBody>
          <a:bodyPr vert="horz"/>
          <a:lstStyle/>
          <a:p>
            <a:pPr lvl="0">
              <a:buClr>
                <a:srgbClr val="000000"/>
              </a:buClr>
              <a:buSzPct val="100000"/>
              <a:buFont typeface="Arial" pitchFamily="34"/>
              <a:buChar char="•"/>
            </a:pPr>
            <a:r>
              <a:rPr lang="en-US" sz="1800"/>
              <a:t>The rotation from frame </a:t>
            </a:r>
            <a:r>
              <a:rPr lang="en-US" sz="1800" i="1"/>
              <a:t>A</a:t>
            </a:r>
            <a:r>
              <a:rPr lang="en-US" sz="1800"/>
              <a:t> to frame </a:t>
            </a:r>
            <a:r>
              <a:rPr lang="en-US" sz="1800" i="1"/>
              <a:t>B </a:t>
            </a:r>
            <a:r>
              <a:rPr lang="en-US" sz="1800"/>
              <a:t>may be described by the direction cosine matrix</a:t>
            </a:r>
          </a:p>
          <a:p>
            <a:pPr lvl="0">
              <a:buClr>
                <a:srgbClr val="000000"/>
              </a:buClr>
              <a:buSzPct val="100000"/>
              <a:buFont typeface="Arial" pitchFamily="34"/>
              <a:buChar char="•"/>
            </a:pPr>
            <a:endParaRPr lang="en-US" sz="1800"/>
          </a:p>
          <a:p>
            <a:pPr lvl="0">
              <a:buClr>
                <a:srgbClr val="000000"/>
              </a:buClr>
              <a:buSzPct val="100000"/>
              <a:buFont typeface="Arial" pitchFamily="34"/>
              <a:buChar char="•"/>
            </a:pPr>
            <a:r>
              <a:rPr lang="en-US" sz="1800"/>
              <a:t>Given the components of a vector in </a:t>
            </a:r>
            <a:r>
              <a:rPr lang="en-US" sz="1800" i="1"/>
              <a:t>A</a:t>
            </a:r>
            <a:r>
              <a:rPr lang="en-US" sz="1800"/>
              <a:t>, its components in </a:t>
            </a:r>
            <a:r>
              <a:rPr lang="en-US" sz="1800" i="1"/>
              <a:t>B</a:t>
            </a:r>
            <a:r>
              <a:rPr lang="en-US" sz="1800"/>
              <a:t> may be found by the multiplication</a:t>
            </a:r>
          </a:p>
          <a:p>
            <a:pPr lvl="0">
              <a:buClr>
                <a:srgbClr val="000000"/>
              </a:buClr>
              <a:buSzPct val="100000"/>
              <a:buFont typeface="Arial" pitchFamily="34"/>
              <a:buChar char="•"/>
            </a:pPr>
            <a:endParaRPr lang="en-US" sz="1800"/>
          </a:p>
          <a:p>
            <a:pPr lvl="0">
              <a:buClr>
                <a:srgbClr val="000000"/>
              </a:buClr>
              <a:buSzPct val="100000"/>
              <a:buFont typeface="Arial" pitchFamily="34"/>
              <a:buChar char="•"/>
            </a:pPr>
            <a:r>
              <a:rPr lang="en-US" sz="1800"/>
              <a:t>In C, we write the DCM as CBA to preserve order of superscripts, eg</a:t>
            </a:r>
          </a:p>
          <a:p>
            <a:pPr lvl="0">
              <a:buClr>
                <a:srgbClr val="000000"/>
              </a:buClr>
              <a:buSzPct val="100000"/>
              <a:buFont typeface="Arial" pitchFamily="34"/>
              <a:buChar char="•"/>
            </a:pPr>
            <a:endParaRPr lang="en-US" sz="1800"/>
          </a:p>
          <a:p>
            <a:pPr lvl="0">
              <a:buClr>
                <a:srgbClr val="000000"/>
              </a:buClr>
              <a:buSzPct val="100000"/>
              <a:buFont typeface="Arial" pitchFamily="34"/>
              <a:buChar char="•"/>
            </a:pPr>
            <a:r>
              <a:rPr lang="en-US" sz="1800"/>
              <a:t>Quaternions are another way to describe rotations.  We use a parallel notation:</a:t>
            </a:r>
          </a:p>
          <a:p>
            <a:pPr lvl="0">
              <a:buClr>
                <a:srgbClr val="000000"/>
              </a:buClr>
              <a:buSzPct val="100000"/>
              <a:buFont typeface="Arial" pitchFamily="34"/>
              <a:buChar char="•"/>
            </a:pPr>
            <a:endParaRPr lang="en-US" sz="1800"/>
          </a:p>
          <a:p>
            <a:pPr lvl="0">
              <a:buClr>
                <a:srgbClr val="000000"/>
              </a:buClr>
              <a:buSzPct val="100000"/>
              <a:buFont typeface="Arial" pitchFamily="34"/>
              <a:buChar char="•"/>
            </a:pPr>
            <a:r>
              <a:rPr lang="en-US" sz="1800"/>
              <a:t>These and similar conventions promote concise, </a:t>
            </a:r>
            <a:r>
              <a:rPr lang="en-US" sz="1800" i="1"/>
              <a:t>unambiguous</a:t>
            </a:r>
            <a:r>
              <a:rPr lang="en-US" sz="1800"/>
              <a:t> code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B70B7D-5407-4E02-6625-FF936E2E9EDB}"/>
                  </a:ext>
                </a:extLst>
              </p:cNvPr>
              <p:cNvSpPr txBox="1">
                <a:spLocks noResize="1"/>
              </p:cNvSpPr>
              <p:nvPr/>
            </p:nvSpPr>
            <p:spPr>
              <a:xfrm>
                <a:off x="5218321" y="2187000"/>
                <a:ext cx="1069559" cy="318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compatLnSpc="1">
                <a:noAutofit/>
              </a:bodyPr>
              <a:lstStyle/>
              <a:p>
                <a:pPr hangingPunct="0"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Pre>
                        <m:sPre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PrePr>
                        <m:sub/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sup>
                        <m:e>
                          <m:sSubSup>
                            <m:sSubSupPr>
                              <m:ctrlPr>
                                <a:rPr 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p>
                          </m:sSubSup>
                        </m:e>
                      </m:sPre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limUpp>
                            <m:limUppPr>
                              <m:ctrlPr>
                                <a:rPr 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Up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lim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ˆ</m:t>
                              </m:r>
                            </m:lim>
                          </m:limUpp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limUpp>
                            <m:limUppPr>
                              <m:ctrlPr>
                                <a:rPr 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Up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lim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ˆ</m:t>
                              </m:r>
                            </m:lim>
                          </m:limUpp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>
                  <a:latin typeface="Arial" pitchFamily="2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B70B7D-5407-4E02-6625-FF936E2E9E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8321" y="2187000"/>
                <a:ext cx="1069559" cy="318240"/>
              </a:xfrm>
              <a:prstGeom prst="rect">
                <a:avLst/>
              </a:prstGeom>
              <a:blipFill>
                <a:blip r:embed="rId3"/>
                <a:stretch>
                  <a:fillRect r="-28571" b="-5961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BB5BCF1-F653-6DF6-159F-F6D63B6BC6E5}"/>
                  </a:ext>
                </a:extLst>
              </p:cNvPr>
              <p:cNvSpPr txBox="1">
                <a:spLocks noResize="1"/>
              </p:cNvSpPr>
              <p:nvPr/>
            </p:nvSpPr>
            <p:spPr>
              <a:xfrm>
                <a:off x="5179080" y="3190680"/>
                <a:ext cx="1075680" cy="28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compatLnSpc="1">
                <a:noAutofit/>
              </a:bodyPr>
              <a:lstStyle/>
              <a:p>
                <a:pPr hangingPunct="0">
                  <a:tabLst>
                    <a:tab pos="0" algn="l"/>
                    <a:tab pos="914400" algn="l"/>
                    <a:tab pos="1828800" algn="l"/>
                    <a:tab pos="2743199" algn="l"/>
                    <a:tab pos="3657600" algn="l"/>
                    <a:tab pos="4572000" algn="l"/>
                    <a:tab pos="5486399" algn="l"/>
                    <a:tab pos="6400799" algn="l"/>
                    <a:tab pos="7315200" algn="l"/>
                    <a:tab pos="8229600" algn="l"/>
                    <a:tab pos="9144000" algn="l"/>
                    <a:tab pos="1005840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Pre>
                        <m:sPre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PrePr>
                        <m:sub/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sPre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sPre>
                        <m:sPre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PrePr>
                        <m:sub/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sup>
                        <m:e>
                          <m:sSubSup>
                            <m:sSubSupPr>
                              <m:ctrlPr>
                                <a:rPr 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/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p>
                          </m:sSubSup>
                        </m:e>
                      </m:sPre>
                      <m:sPre>
                        <m:sPre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PrePr>
                        <m:sub/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sPre>
                    </m:oMath>
                  </m:oMathPara>
                </a14:m>
                <a:endParaRPr lang="en-US">
                  <a:latin typeface="Arial" pitchFamily="2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BB5BCF1-F653-6DF6-159F-F6D63B6BC6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9080" y="3190680"/>
                <a:ext cx="1075680" cy="284400"/>
              </a:xfrm>
              <a:prstGeom prst="rect">
                <a:avLst/>
              </a:prstGeom>
              <a:blipFill>
                <a:blip r:embed="rId4"/>
                <a:stretch>
                  <a:fillRect r="-38068" b="-2766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DD6C5FC-7F68-4806-E853-6E1487B4E68C}"/>
              </a:ext>
            </a:extLst>
          </p:cNvPr>
          <p:cNvSpPr txBox="1"/>
          <p:nvPr/>
        </p:nvSpPr>
        <p:spPr>
          <a:xfrm>
            <a:off x="4690560" y="3885840"/>
            <a:ext cx="2100960" cy="36467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spAutoFit/>
          </a:bodyPr>
          <a:lstStyle/>
          <a:p>
            <a:pPr hangingPunct="0"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>
                <a:solidFill>
                  <a:srgbClr val="000000"/>
                </a:solidFill>
                <a:latin typeface="Courier" pitchFamily="49"/>
                <a:ea typeface="ＭＳ Ｐゴシック" pitchFamily="2"/>
                <a:cs typeface="ＭＳ Ｐゴシック" pitchFamily="2"/>
              </a:rPr>
              <a:t>MxV(CBA,va,vb)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D53EE-F16A-A8B1-51FE-165E11DF7258}"/>
              </a:ext>
            </a:extLst>
          </p:cNvPr>
          <p:cNvSpPr txBox="1"/>
          <p:nvPr/>
        </p:nvSpPr>
        <p:spPr>
          <a:xfrm>
            <a:off x="4715400" y="4795921"/>
            <a:ext cx="2100960" cy="36467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1">
            <a:spAutoFit/>
          </a:bodyPr>
          <a:lstStyle/>
          <a:p>
            <a:pPr hangingPunct="0"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>
                <a:solidFill>
                  <a:srgbClr val="000000"/>
                </a:solidFill>
                <a:latin typeface="Courier" pitchFamily="49"/>
                <a:ea typeface="ＭＳ Ｐゴシック" pitchFamily="2"/>
                <a:cs typeface="ＭＳ Ｐゴシック" pitchFamily="2"/>
              </a:rPr>
              <a:t>QxV(qba,va,vb)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77A2061D-146D-091D-318B-5034BB12A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4F634EA-ABA8-49AC-977F-7070DF5CCA9D}" type="slidenum">
              <a:t>2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3A042-4E3F-F59C-148B-C73D07A29F7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/>
          <a:p>
            <a:pPr lvl="0"/>
            <a:r>
              <a:rPr lang="en-US"/>
              <a:t>Representing Attitude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8B5656-1F47-BA67-2CA3-24A1F18C77A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 vert="horz"/>
          <a:lstStyle/>
          <a:p>
            <a:pPr lvl="0">
              <a:buClr>
                <a:srgbClr val="000000"/>
              </a:buClr>
              <a:buSzPct val="100000"/>
              <a:buFont typeface="Arial" pitchFamily="34"/>
              <a:buChar char="•"/>
            </a:pPr>
            <a:r>
              <a:rPr lang="en-US" dirty="0"/>
              <a:t>There are several ways to represent the rotation between two reference frames</a:t>
            </a:r>
          </a:p>
          <a:p>
            <a:pPr marL="457200" lvl="2" indent="0">
              <a:lnSpc>
                <a:spcPct val="100000"/>
              </a:lnSpc>
              <a:spcBef>
                <a:spcPts val="697"/>
              </a:spcBef>
              <a:buClr>
                <a:srgbClr val="000000"/>
              </a:buClr>
              <a:buSzPct val="100000"/>
              <a:buFont typeface="Arial" pitchFamily="34"/>
              <a:buChar char="–"/>
              <a:tabLst>
                <a:tab pos="571320" algn="l"/>
                <a:tab pos="1485719" algn="l"/>
                <a:tab pos="2400119" algn="l"/>
                <a:tab pos="3314519" algn="l"/>
                <a:tab pos="4228919" algn="l"/>
                <a:tab pos="5143320" algn="l"/>
                <a:tab pos="6057720" algn="l"/>
                <a:tab pos="6972120" algn="l"/>
                <a:tab pos="7886520" algn="l"/>
                <a:tab pos="8800920" algn="l"/>
                <a:tab pos="9715320" algn="l"/>
              </a:tabLst>
            </a:pPr>
            <a:r>
              <a:rPr lang="en-US" sz="2400" dirty="0">
                <a:solidFill>
                  <a:srgbClr val="000000"/>
                </a:solidFill>
                <a:latin typeface="Arial" pitchFamily="2"/>
                <a:ea typeface="ＭＳ Ｐゴシック" pitchFamily="2"/>
              </a:rPr>
              <a:t>Direction Cosines</a:t>
            </a:r>
          </a:p>
          <a:p>
            <a:pPr marL="457200" lvl="2" indent="0">
              <a:lnSpc>
                <a:spcPct val="100000"/>
              </a:lnSpc>
              <a:spcBef>
                <a:spcPts val="697"/>
              </a:spcBef>
              <a:buClr>
                <a:srgbClr val="000000"/>
              </a:buClr>
              <a:buSzPct val="100000"/>
              <a:buFont typeface="Arial" pitchFamily="34"/>
              <a:buChar char="–"/>
              <a:tabLst>
                <a:tab pos="571320" algn="l"/>
                <a:tab pos="1485719" algn="l"/>
                <a:tab pos="2400119" algn="l"/>
                <a:tab pos="3314519" algn="l"/>
                <a:tab pos="4228919" algn="l"/>
                <a:tab pos="5143320" algn="l"/>
                <a:tab pos="6057720" algn="l"/>
                <a:tab pos="6972120" algn="l"/>
                <a:tab pos="7886520" algn="l"/>
                <a:tab pos="8800920" algn="l"/>
                <a:tab pos="9715320" algn="l"/>
              </a:tabLst>
            </a:pPr>
            <a:r>
              <a:rPr lang="en-US" sz="2400" dirty="0">
                <a:solidFill>
                  <a:srgbClr val="000000"/>
                </a:solidFill>
                <a:latin typeface="Arial" pitchFamily="2"/>
                <a:ea typeface="ＭＳ Ｐゴシック" pitchFamily="2"/>
              </a:rPr>
              <a:t>Euler Angles</a:t>
            </a:r>
          </a:p>
          <a:p>
            <a:pPr marL="457200" lvl="2" indent="0">
              <a:lnSpc>
                <a:spcPct val="100000"/>
              </a:lnSpc>
              <a:spcBef>
                <a:spcPts val="697"/>
              </a:spcBef>
              <a:buClr>
                <a:srgbClr val="000000"/>
              </a:buClr>
              <a:buSzPct val="100000"/>
              <a:buFont typeface="Arial" pitchFamily="34"/>
              <a:buChar char="–"/>
              <a:tabLst>
                <a:tab pos="571320" algn="l"/>
                <a:tab pos="1485719" algn="l"/>
                <a:tab pos="2400119" algn="l"/>
                <a:tab pos="3314519" algn="l"/>
                <a:tab pos="4228919" algn="l"/>
                <a:tab pos="5143320" algn="l"/>
                <a:tab pos="6057720" algn="l"/>
                <a:tab pos="6972120" algn="l"/>
                <a:tab pos="7886520" algn="l"/>
                <a:tab pos="8800920" algn="l"/>
                <a:tab pos="9715320" algn="l"/>
              </a:tabLst>
            </a:pPr>
            <a:r>
              <a:rPr lang="en-US" sz="2400" dirty="0">
                <a:solidFill>
                  <a:srgbClr val="000000"/>
                </a:solidFill>
                <a:latin typeface="Arial" pitchFamily="2"/>
                <a:ea typeface="ＭＳ Ｐゴシック" pitchFamily="2"/>
              </a:rPr>
              <a:t>Quaternions (aka Euler Parameters)</a:t>
            </a:r>
          </a:p>
          <a:p>
            <a:pPr marL="457200" lvl="2" indent="0">
              <a:lnSpc>
                <a:spcPct val="100000"/>
              </a:lnSpc>
              <a:spcBef>
                <a:spcPts val="697"/>
              </a:spcBef>
              <a:buClr>
                <a:srgbClr val="000000"/>
              </a:buClr>
              <a:buSzPct val="100000"/>
              <a:buFont typeface="Arial" pitchFamily="34"/>
              <a:buChar char="–"/>
              <a:tabLst>
                <a:tab pos="571320" algn="l"/>
                <a:tab pos="1485719" algn="l"/>
                <a:tab pos="2400119" algn="l"/>
                <a:tab pos="3314519" algn="l"/>
                <a:tab pos="4228919" algn="l"/>
                <a:tab pos="5143320" algn="l"/>
                <a:tab pos="6057720" algn="l"/>
                <a:tab pos="6972120" algn="l"/>
                <a:tab pos="7886520" algn="l"/>
                <a:tab pos="8800920" algn="l"/>
                <a:tab pos="9715320" algn="l"/>
              </a:tabLst>
            </a:pPr>
            <a:r>
              <a:rPr lang="en-US" sz="2400" dirty="0">
                <a:solidFill>
                  <a:srgbClr val="000000"/>
                </a:solidFill>
                <a:latin typeface="Arial" pitchFamily="2"/>
                <a:ea typeface="ＭＳ Ｐゴシック" pitchFamily="2"/>
              </a:rPr>
              <a:t>and more</a:t>
            </a:r>
          </a:p>
          <a:p>
            <a:pPr lvl="0">
              <a:buClr>
                <a:srgbClr val="000000"/>
              </a:buClr>
              <a:buSzPct val="100000"/>
              <a:buFont typeface="Arial" pitchFamily="34"/>
              <a:buChar char="•"/>
            </a:pPr>
            <a:r>
              <a:rPr lang="en-US" dirty="0"/>
              <a:t>They all have their strengths and weaknesses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10C5-4F24-3D0F-DDE4-AC57D2950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998D0-B2B6-DFF1-547F-5BFABF102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200" dirty="0">
                <a:hlinkClick r:id="rId2"/>
              </a:rPr>
              <a:t>http://www.opengl-tutorial.org/intermediate-tutorials/tutorial-17-quaternions/</a:t>
            </a:r>
            <a:endParaRPr lang="it-IT" sz="1200" dirty="0"/>
          </a:p>
          <a:p>
            <a:r>
              <a:rPr lang="en-US" sz="1200" dirty="0">
                <a:hlinkClick r:id="rId3"/>
              </a:rPr>
              <a:t>https://en.wikipedia.org/wiki/Euler%27s_rotation_theorem</a:t>
            </a:r>
            <a:endParaRPr lang="en-US" sz="1200" dirty="0"/>
          </a:p>
          <a:p>
            <a:r>
              <a:rPr lang="en-US" sz="1200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https://www.astro.rug.nl/software/kapteyn-beta/_downloads/attitude.pdf</a:t>
            </a:r>
            <a:endParaRPr lang="en-US" sz="1200" dirty="0">
              <a:solidFill>
                <a:schemeClr val="accent1"/>
              </a:solidFill>
            </a:endParaRPr>
          </a:p>
          <a:p>
            <a:r>
              <a:rPr lang="en-US" sz="1200" dirty="0">
                <a:hlinkClick r:id="rId5"/>
              </a:rPr>
              <a:t>https://fzheng.me/2017/11/12/quaternion_conventions_en/</a:t>
            </a:r>
            <a:endParaRPr lang="en-US" sz="1200" dirty="0"/>
          </a:p>
          <a:p>
            <a:r>
              <a:rPr lang="en-US" sz="1000" dirty="0">
                <a:hlinkClick r:id="rId6"/>
              </a:rPr>
              <a:t>http://www.iri.upc.edu/people/jsola/JoanSola/objectes/notes/kinematics.pdf</a:t>
            </a:r>
            <a:endParaRPr lang="en-US" sz="1000" dirty="0"/>
          </a:p>
          <a:p>
            <a:r>
              <a:rPr lang="en-US" sz="1000" dirty="0">
                <a:hlinkClick r:id="rId7"/>
              </a:rPr>
              <a:t>https://www.researchgate.net/publication/323426570_Why_and_How_to_Avoid_the_Flipped_Quaternion_Multiplication_-_Shorter_and_Less_Formal_Version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49821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6E51C13-6510-5F6C-DCDC-DE16EAC3A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4B2AEC8-CE67-4F25-B4B7-DE4FABC91C25}" type="slidenum">
              <a:t>3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C4CB16-46BA-2B84-E4C3-3BED26A3A0F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/>
          <a:p>
            <a:pPr lvl="0"/>
            <a:r>
              <a:rPr lang="en-US"/>
              <a:t>Strengths and Weaknesses of Attitude Representations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54CB66C-3573-2A79-21FF-88A85FA584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3985440"/>
              </p:ext>
            </p:extLst>
          </p:nvPr>
        </p:nvGraphicFramePr>
        <p:xfrm>
          <a:off x="1143000" y="2027881"/>
          <a:ext cx="8965917" cy="3115620"/>
        </p:xfrm>
        <a:graphic>
          <a:graphicData uri="http://schemas.openxmlformats.org/drawingml/2006/table">
            <a:tbl>
              <a:tblPr firstRow="1" bandRow="1"/>
              <a:tblGrid>
                <a:gridCol w="2286000">
                  <a:extLst>
                    <a:ext uri="{9D8B030D-6E8A-4147-A177-3AD203B41FA5}">
                      <a16:colId xmlns:a16="http://schemas.microsoft.com/office/drawing/2014/main" val="2683724388"/>
                    </a:ext>
                  </a:extLst>
                </a:gridCol>
                <a:gridCol w="2194976">
                  <a:extLst>
                    <a:ext uri="{9D8B030D-6E8A-4147-A177-3AD203B41FA5}">
                      <a16:colId xmlns:a16="http://schemas.microsoft.com/office/drawing/2014/main" val="39793657"/>
                    </a:ext>
                  </a:extLst>
                </a:gridCol>
                <a:gridCol w="2242075">
                  <a:extLst>
                    <a:ext uri="{9D8B030D-6E8A-4147-A177-3AD203B41FA5}">
                      <a16:colId xmlns:a16="http://schemas.microsoft.com/office/drawing/2014/main" val="206571719"/>
                    </a:ext>
                  </a:extLst>
                </a:gridCol>
                <a:gridCol w="2242866">
                  <a:extLst>
                    <a:ext uri="{9D8B030D-6E8A-4147-A177-3AD203B41FA5}">
                      <a16:colId xmlns:a16="http://schemas.microsoft.com/office/drawing/2014/main" val="822922267"/>
                    </a:ext>
                  </a:extLst>
                </a:gridCol>
              </a:tblGrid>
              <a:tr h="728378"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2400" b="0" i="0" u="none" strike="noStrike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Representation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2400" b="0" i="0" u="none" strike="noStrike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Strengths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2400" b="0" i="0" u="none" strike="noStrike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Weaknesses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2400" b="0" i="0" u="none" strike="noStrike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Best Used For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050189"/>
                  </a:ext>
                </a:extLst>
              </a:tr>
              <a:tr h="1182641">
                <a:tc>
                  <a:txBody>
                    <a:bodyPr/>
                    <a:lstStyle/>
                    <a:p>
                      <a:pPr marL="0" marR="0" lvl="0" indent="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24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Direction Cosines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Work well with vectors</a:t>
                      </a:r>
                    </a:p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Easy to catenate rotations</a:t>
                      </a:r>
                    </a:p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Moderately intuitive (dot products)</a:t>
                      </a:r>
                    </a:p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No singularities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9 params for 3 DOF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Transforming Vectors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939506"/>
                  </a:ext>
                </a:extLst>
              </a:tr>
              <a:tr h="529097">
                <a:tc>
                  <a:txBody>
                    <a:bodyPr/>
                    <a:lstStyle/>
                    <a:p>
                      <a:pPr marL="0" marR="0" lvl="0" indent="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24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Quaternions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Efficient (4 params for 3 DOF)</a:t>
                      </a:r>
                    </a:p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No singularities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Not intuitive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StarSymbol"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Propagating Equations of Motion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2873319"/>
                  </a:ext>
                </a:extLst>
              </a:tr>
              <a:tr h="675504">
                <a:tc>
                  <a:txBody>
                    <a:bodyPr/>
                    <a:lstStyle/>
                    <a:p>
                      <a:pPr marL="0" marR="0" lvl="0" indent="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24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Euler Angles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Intuitive</a:t>
                      </a:r>
                    </a:p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3 params for 3DOF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Singularities</a:t>
                      </a:r>
                    </a:p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12 Variants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Input, Output</a:t>
                      </a:r>
                    </a:p>
                    <a:p>
                      <a:pPr marL="171450" marR="0" lvl="0" indent="-17145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45000"/>
                        <a:buFont typeface="Arial" panose="020B0604020202020204" pitchFamily="34" charset="0"/>
                        <a:buChar char="•"/>
                        <a:tabLst>
                          <a:tab pos="0" algn="l"/>
                          <a:tab pos="914400" algn="l"/>
                          <a:tab pos="1828800" algn="l"/>
                          <a:tab pos="2743199" algn="l"/>
                          <a:tab pos="3657600" algn="l"/>
                          <a:tab pos="4572000" algn="l"/>
                          <a:tab pos="5486399" algn="l"/>
                          <a:tab pos="6400799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  <a:defRPr sz="1400"/>
                      </a:pPr>
                      <a:r>
                        <a:rPr lang="en-US" sz="1000" b="0" i="0" u="none" strike="noStrike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Arial" pitchFamily="2"/>
                          <a:ea typeface="ＭＳ Ｐゴシック" pitchFamily="2"/>
                          <a:cs typeface="ＭＳ Ｐゴシック" pitchFamily="2"/>
                        </a:rPr>
                        <a:t>Gimballed Joints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406157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B4C43-575F-4920-0A26-E7F3D1414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Euler Angles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396F6-7C86-21F5-F9EE-5565C6E52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57550" cy="4351338"/>
          </a:xfrm>
        </p:spPr>
        <p:txBody>
          <a:bodyPr/>
          <a:lstStyle/>
          <a:p>
            <a:r>
              <a:rPr lang="en-US" sz="1600" dirty="0"/>
              <a:t>Chronologically first in aerospace applications.</a:t>
            </a:r>
          </a:p>
          <a:p>
            <a:r>
              <a:rPr lang="en-US" sz="1600" dirty="0"/>
              <a:t>Generally works well for airplanes</a:t>
            </a:r>
          </a:p>
          <a:p>
            <a:pPr lvl="1"/>
            <a:r>
              <a:rPr lang="en-US" sz="1200" dirty="0"/>
              <a:t>Angles tend to be small deviations from the velocity frame</a:t>
            </a:r>
          </a:p>
          <a:p>
            <a:r>
              <a:rPr lang="en-US" sz="1600" dirty="0"/>
              <a:t>Good especially for small values</a:t>
            </a:r>
          </a:p>
          <a:p>
            <a:pPr lvl="1"/>
            <a:r>
              <a:rPr lang="en-US" sz="1200" dirty="0"/>
              <a:t>For </a:t>
            </a:r>
            <a:r>
              <a:rPr lang="en-US" sz="1200" b="1" i="1" dirty="0"/>
              <a:t>small </a:t>
            </a:r>
            <a:r>
              <a:rPr lang="en-US" sz="1200" dirty="0"/>
              <a:t>values, rotations approximately commute.</a:t>
            </a:r>
          </a:p>
          <a:p>
            <a:r>
              <a:rPr lang="en-US" sz="1600" dirty="0"/>
              <a:t>Satellite GNC used Euler angles for primary design into 1970’s.</a:t>
            </a:r>
          </a:p>
          <a:p>
            <a:pPr lvl="1"/>
            <a:r>
              <a:rPr lang="en-US" sz="1200" dirty="0"/>
              <a:t>Not great for satellites because satellites have arbitrarily large attitude deviations.</a:t>
            </a:r>
          </a:p>
          <a:p>
            <a:pPr lvl="1"/>
            <a:r>
              <a:rPr lang="en-US" sz="1200" dirty="0"/>
              <a:t>Control on </a:t>
            </a:r>
            <a:r>
              <a:rPr lang="en-US" sz="1200" dirty="0" err="1"/>
              <a:t>euler</a:t>
            </a:r>
            <a:r>
              <a:rPr lang="en-US" sz="1200" dirty="0"/>
              <a:t> angles highly non-linear</a:t>
            </a:r>
          </a:p>
          <a:p>
            <a:pPr lvl="1"/>
            <a:r>
              <a:rPr lang="en-US" sz="1200" dirty="0"/>
              <a:t>Euler angles and all three-parameter attitude descriptions have a singularity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A32E18D-1168-824D-5663-394B6D4A8B67}"/>
              </a:ext>
            </a:extLst>
          </p:cNvPr>
          <p:cNvGrpSpPr/>
          <p:nvPr/>
        </p:nvGrpSpPr>
        <p:grpSpPr>
          <a:xfrm>
            <a:off x="6096000" y="815975"/>
            <a:ext cx="4467226" cy="2803525"/>
            <a:chOff x="6095999" y="1825625"/>
            <a:chExt cx="4467226" cy="280352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C7B548F-4F3C-8301-5B13-6DAA898E8A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78" t="7051" r="12168" b="17854"/>
            <a:stretch/>
          </p:blipFill>
          <p:spPr>
            <a:xfrm>
              <a:off x="6095999" y="1825625"/>
              <a:ext cx="4305301" cy="280352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8427603-E703-A1D3-0588-7D09E514CA51}"/>
                </a:ext>
              </a:extLst>
            </p:cNvPr>
            <p:cNvSpPr/>
            <p:nvPr/>
          </p:nvSpPr>
          <p:spPr>
            <a:xfrm>
              <a:off x="9820275" y="2057400"/>
              <a:ext cx="742950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31B09C16-B68E-7E82-AD6B-23F524D08B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086" y="4176434"/>
            <a:ext cx="3334215" cy="2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835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F8772-D493-C4D6-9BD4-61CFC476D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Singularities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1A412B-1191-D368-153A-F5FD323FC6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2" t="4912" r="1023" b="2665"/>
          <a:stretch/>
        </p:blipFill>
        <p:spPr>
          <a:xfrm rot="17699730">
            <a:off x="1568025" y="2857187"/>
            <a:ext cx="2965132" cy="145791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A3B484C-FC4A-F4F3-72D0-0373F40993E9}"/>
              </a:ext>
            </a:extLst>
          </p:cNvPr>
          <p:cNvCxnSpPr/>
          <p:nvPr/>
        </p:nvCxnSpPr>
        <p:spPr>
          <a:xfrm flipH="1" flipV="1">
            <a:off x="2343150" y="2009774"/>
            <a:ext cx="76200" cy="2552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074048-7027-156A-8E92-4BFA6A26F8FC}"/>
              </a:ext>
            </a:extLst>
          </p:cNvPr>
          <p:cNvCxnSpPr>
            <a:cxnSpLocks/>
          </p:cNvCxnSpPr>
          <p:nvPr/>
        </p:nvCxnSpPr>
        <p:spPr>
          <a:xfrm>
            <a:off x="2419350" y="4552949"/>
            <a:ext cx="26860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B01251B-918D-0D46-7F2B-CC5B2E50ED7B}"/>
              </a:ext>
            </a:extLst>
          </p:cNvPr>
          <p:cNvCxnSpPr>
            <a:cxnSpLocks/>
          </p:cNvCxnSpPr>
          <p:nvPr/>
        </p:nvCxnSpPr>
        <p:spPr>
          <a:xfrm flipH="1">
            <a:off x="838200" y="4562474"/>
            <a:ext cx="1581150" cy="1590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3F987A-E2E5-318B-3FA2-0CE2A4E0D01D}"/>
              </a:ext>
            </a:extLst>
          </p:cNvPr>
          <p:cNvCxnSpPr>
            <a:stCxn id="7" idx="3"/>
          </p:cNvCxnSpPr>
          <p:nvPr/>
        </p:nvCxnSpPr>
        <p:spPr>
          <a:xfrm flipH="1">
            <a:off x="3590925" y="2242435"/>
            <a:ext cx="86120" cy="28629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DEF850E-4EA8-8A56-F013-27DA2F5F26C5}"/>
              </a:ext>
            </a:extLst>
          </p:cNvPr>
          <p:cNvCxnSpPr>
            <a:cxnSpLocks/>
          </p:cNvCxnSpPr>
          <p:nvPr/>
        </p:nvCxnSpPr>
        <p:spPr>
          <a:xfrm flipH="1" flipV="1">
            <a:off x="2419350" y="4562474"/>
            <a:ext cx="1171575" cy="5429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8CAD07E-83CE-9EAA-3D66-17ECAC1132A9}"/>
              </a:ext>
            </a:extLst>
          </p:cNvPr>
          <p:cNvCxnSpPr>
            <a:cxnSpLocks/>
          </p:cNvCxnSpPr>
          <p:nvPr/>
        </p:nvCxnSpPr>
        <p:spPr>
          <a:xfrm flipH="1">
            <a:off x="3518306" y="2109959"/>
            <a:ext cx="110719" cy="26181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Arc 42">
            <a:extLst>
              <a:ext uri="{FF2B5EF4-FFF2-40B4-BE49-F238E27FC236}">
                <a16:creationId xmlns:a16="http://schemas.microsoft.com/office/drawing/2014/main" id="{1EB20E57-5AAA-1173-4FE1-5789977EBAE8}"/>
              </a:ext>
            </a:extLst>
          </p:cNvPr>
          <p:cNvSpPr/>
          <p:nvPr/>
        </p:nvSpPr>
        <p:spPr>
          <a:xfrm rot="1359744">
            <a:off x="3503372" y="2093736"/>
            <a:ext cx="175105" cy="297398"/>
          </a:xfrm>
          <a:prstGeom prst="arc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9A8132C-C98E-C70E-3888-7E4B8E43FFE4}"/>
              </a:ext>
            </a:extLst>
          </p:cNvPr>
          <p:cNvCxnSpPr>
            <a:cxnSpLocks/>
          </p:cNvCxnSpPr>
          <p:nvPr/>
        </p:nvCxnSpPr>
        <p:spPr>
          <a:xfrm flipH="1" flipV="1">
            <a:off x="2474521" y="4552947"/>
            <a:ext cx="1043785" cy="175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01806A77-F8B8-13DA-F8A1-996942E6203C}"/>
              </a:ext>
            </a:extLst>
          </p:cNvPr>
          <p:cNvSpPr txBox="1"/>
          <p:nvPr/>
        </p:nvSpPr>
        <p:spPr>
          <a:xfrm>
            <a:off x="4337730" y="1465334"/>
            <a:ext cx="30410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high pitch, a small rotation</a:t>
            </a:r>
          </a:p>
          <a:p>
            <a:r>
              <a:rPr lang="en-US" dirty="0"/>
              <a:t>creates a large Yaw change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2E32779-DA50-CEBF-0DC1-A449E400208D}"/>
              </a:ext>
            </a:extLst>
          </p:cNvPr>
          <p:cNvCxnSpPr/>
          <p:nvPr/>
        </p:nvCxnSpPr>
        <p:spPr>
          <a:xfrm flipH="1">
            <a:off x="3762375" y="1690688"/>
            <a:ext cx="575355" cy="4192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2D05AD2-1510-9509-40E7-3794A3E6D391}"/>
              </a:ext>
            </a:extLst>
          </p:cNvPr>
          <p:cNvCxnSpPr>
            <a:cxnSpLocks/>
          </p:cNvCxnSpPr>
          <p:nvPr/>
        </p:nvCxnSpPr>
        <p:spPr>
          <a:xfrm flipH="1">
            <a:off x="3534216" y="1681164"/>
            <a:ext cx="803514" cy="3233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9372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85FD1-B82F-6603-0549-6CA5B5E0A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Non-commutative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8C958-1E11-7809-7CB6-C2D66B0D0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08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E60797-D494-65BC-376B-4543BACE7EAA}"/>
              </a:ext>
            </a:extLst>
          </p:cNvPr>
          <p:cNvSpPr/>
          <p:nvPr/>
        </p:nvSpPr>
        <p:spPr>
          <a:xfrm>
            <a:off x="6431972" y="1857011"/>
            <a:ext cx="3334159" cy="4632902"/>
          </a:xfrm>
          <a:prstGeom prst="rect">
            <a:avLst/>
          </a:prstGeom>
          <a:solidFill>
            <a:schemeClr val="bg1"/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909CEAF-0B1B-D1F9-6A63-860A587935BF}"/>
              </a:ext>
            </a:extLst>
          </p:cNvPr>
          <p:cNvSpPr/>
          <p:nvPr/>
        </p:nvSpPr>
        <p:spPr>
          <a:xfrm>
            <a:off x="2079018" y="1859974"/>
            <a:ext cx="3251518" cy="4632902"/>
          </a:xfrm>
          <a:prstGeom prst="rect">
            <a:avLst/>
          </a:prstGeom>
          <a:solidFill>
            <a:schemeClr val="bg1"/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2E38C2-0D3B-EE21-7F85-002B3624B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Euler’s Rotation Theorem (1776)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3DB74A-67FD-82E6-D729-96D882678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018" y="1968349"/>
            <a:ext cx="3155400" cy="422290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955A7B8-3FE7-2FA1-1B89-62230BF6BBB2}"/>
              </a:ext>
            </a:extLst>
          </p:cNvPr>
          <p:cNvSpPr/>
          <p:nvPr/>
        </p:nvSpPr>
        <p:spPr>
          <a:xfrm>
            <a:off x="6871854" y="4314826"/>
            <a:ext cx="2674559" cy="657225"/>
          </a:xfrm>
          <a:prstGeom prst="rect">
            <a:avLst/>
          </a:prstGeom>
          <a:solidFill>
            <a:srgbClr val="FFFF00">
              <a:alpha val="10000"/>
            </a:srgb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804BB4-B509-DDD1-90AC-F35F8FFCA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4613" y="1971314"/>
            <a:ext cx="3031800" cy="421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24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822F92AB-61A1-D267-5A56-CFFDB9998E94}"/>
              </a:ext>
            </a:extLst>
          </p:cNvPr>
          <p:cNvGrpSpPr/>
          <p:nvPr/>
        </p:nvGrpSpPr>
        <p:grpSpPr>
          <a:xfrm>
            <a:off x="5433939" y="3837185"/>
            <a:ext cx="2785270" cy="2316462"/>
            <a:chOff x="4421331" y="3643746"/>
            <a:chExt cx="2785270" cy="231646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5D53554-198B-A161-5ECF-0138822AC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21331" y="3643746"/>
              <a:ext cx="2785270" cy="2316462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2418E7C7-8460-B1A0-21F3-E57A70782AF2}"/>
                </a:ext>
              </a:extLst>
            </p:cNvPr>
            <p:cNvCxnSpPr/>
            <p:nvPr/>
          </p:nvCxnSpPr>
          <p:spPr>
            <a:xfrm flipV="1">
              <a:off x="6421582" y="4102820"/>
              <a:ext cx="0" cy="91598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A2ADC79-694F-F8A5-F0B1-64CB838EAA36}"/>
                </a:ext>
              </a:extLst>
            </p:cNvPr>
            <p:cNvSpPr txBox="1"/>
            <p:nvPr/>
          </p:nvSpPr>
          <p:spPr>
            <a:xfrm>
              <a:off x="6425046" y="3918154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39DF643-9934-40A7-302A-4F0CE285DA7F}"/>
                </a:ext>
              </a:extLst>
            </p:cNvPr>
            <p:cNvCxnSpPr>
              <a:cxnSpLocks/>
            </p:cNvCxnSpPr>
            <p:nvPr/>
          </p:nvCxnSpPr>
          <p:spPr>
            <a:xfrm>
              <a:off x="6421582" y="5018809"/>
              <a:ext cx="472787" cy="384463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A8A8E73-5559-613E-7145-2AEAB64A8F37}"/>
                </a:ext>
              </a:extLst>
            </p:cNvPr>
            <p:cNvCxnSpPr>
              <a:cxnSpLocks/>
            </p:cNvCxnSpPr>
            <p:nvPr/>
          </p:nvCxnSpPr>
          <p:spPr>
            <a:xfrm>
              <a:off x="6418119" y="5018809"/>
              <a:ext cx="788482" cy="83815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74BC280-FCCF-4E25-2B74-0A691DC57342}"/>
                </a:ext>
              </a:extLst>
            </p:cNvPr>
            <p:cNvSpPr txBox="1"/>
            <p:nvPr/>
          </p:nvSpPr>
          <p:spPr>
            <a:xfrm>
              <a:off x="6853311" y="5089556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b="1" i="1" dirty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θ</a:t>
              </a:r>
              <a:endPara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Speech Bubble: Rectangle 18">
            <a:extLst>
              <a:ext uri="{FF2B5EF4-FFF2-40B4-BE49-F238E27FC236}">
                <a16:creationId xmlns:a16="http://schemas.microsoft.com/office/drawing/2014/main" id="{63FF08E7-B6FE-7370-787D-D73331AB1EBC}"/>
              </a:ext>
            </a:extLst>
          </p:cNvPr>
          <p:cNvSpPr/>
          <p:nvPr/>
        </p:nvSpPr>
        <p:spPr>
          <a:xfrm>
            <a:off x="685800" y="1690688"/>
            <a:ext cx="10515600" cy="1325563"/>
          </a:xfrm>
          <a:prstGeom prst="wedgeRectCallout">
            <a:avLst>
              <a:gd name="adj1" fmla="val -318"/>
              <a:gd name="adj2" fmla="val 17616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9C7D90-E7C1-7BBA-65F4-8023A7220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Euler’s Rotation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737E8-6269-DDEB-BB53-CD8750679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9723"/>
            <a:ext cx="10515600" cy="4554393"/>
          </a:xfrm>
        </p:spPr>
        <p:txBody>
          <a:bodyPr/>
          <a:lstStyle/>
          <a:p>
            <a:pPr marL="0" indent="0">
              <a:buNone/>
            </a:pPr>
            <a:r>
              <a:rPr lang="en-US" b="1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Theorema.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Quomodocunque sphaera circa centrum suum conuertatur, semper assignari potest diameter,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cuius directio in situ translato conueniat cum situ initiali. </a:t>
            </a:r>
          </a:p>
          <a:p>
            <a:endParaRPr lang="en-US" i="1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pic>
        <p:nvPicPr>
          <p:cNvPr id="4" name="Euler Theorem">
            <a:hlinkClick r:id="" action="ppaction://media"/>
            <a:extLst>
              <a:ext uri="{FF2B5EF4-FFF2-40B4-BE49-F238E27FC236}">
                <a16:creationId xmlns:a16="http://schemas.microsoft.com/office/drawing/2014/main" id="{BA23839A-7352-B0E5-2A9F-E382795376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31270" y="439333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420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7D90-E7C1-7BBA-65F4-8023A7220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Euler’s Rotation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737E8-6269-DDEB-BB53-CD8750679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54393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When a sphere is moved around its </a:t>
            </a:r>
            <a:r>
              <a:rPr lang="en-US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centre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it is always possible to find a diameter whose direction in the displaced position is the same as in the initial position.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06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684</Words>
  <Application>Microsoft Office PowerPoint</Application>
  <PresentationFormat>Widescreen</PresentationFormat>
  <Paragraphs>109</Paragraphs>
  <Slides>20</Slides>
  <Notes>3</Notes>
  <HiddenSlides>0</HiddenSlides>
  <MMClips>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Courier</vt:lpstr>
      <vt:lpstr>StarSymbol</vt:lpstr>
      <vt:lpstr>Times New Roman</vt:lpstr>
      <vt:lpstr>Office Theme</vt:lpstr>
      <vt:lpstr>Attitude Representations</vt:lpstr>
      <vt:lpstr>Representing Attitude</vt:lpstr>
      <vt:lpstr>Strengths and Weaknesses of Attitude Representations</vt:lpstr>
      <vt:lpstr>Euler Angles</vt:lpstr>
      <vt:lpstr>Singularities</vt:lpstr>
      <vt:lpstr>Non-commutative</vt:lpstr>
      <vt:lpstr>Euler’s Rotation Theorem (1776)</vt:lpstr>
      <vt:lpstr>Euler’s Rotation Theorem</vt:lpstr>
      <vt:lpstr>Euler’s Rotation Theorem</vt:lpstr>
      <vt:lpstr>Euler Theorem in German</vt:lpstr>
      <vt:lpstr>Direction Cosine Matrix (DCM)</vt:lpstr>
      <vt:lpstr>Quaternions</vt:lpstr>
      <vt:lpstr>What a quaternion looks like</vt:lpstr>
      <vt:lpstr>Quaternion Notation Issues</vt:lpstr>
      <vt:lpstr>PowerPoint Presentation</vt:lpstr>
      <vt:lpstr>DCM’s &amp; Quaternions</vt:lpstr>
      <vt:lpstr>Matlab Interlude</vt:lpstr>
      <vt:lpstr>Properties of Rotations</vt:lpstr>
      <vt:lpstr>Notation for Quaternions, DCMs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Representing Attitude</dc:title>
  <dc:creator>Walter Grossman</dc:creator>
  <cp:lastModifiedBy>Walter Grossman</cp:lastModifiedBy>
  <cp:revision>4</cp:revision>
  <dcterms:created xsi:type="dcterms:W3CDTF">2023-04-13T14:47:22Z</dcterms:created>
  <dcterms:modified xsi:type="dcterms:W3CDTF">2023-04-17T21:57:10Z</dcterms:modified>
</cp:coreProperties>
</file>

<file path=docProps/thumbnail.jpeg>
</file>